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jpg"/><Relationship Id="rId4" Type="http://schemas.openxmlformats.org/officeDocument/2006/relationships/image" Target="../media/image06.png"/><Relationship Id="rId9" Type="http://schemas.openxmlformats.org/officeDocument/2006/relationships/image" Target="../media/image02.jp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01.jpg"/><Relationship Id="rId8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0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46.png"/><Relationship Id="rId5" Type="http://schemas.openxmlformats.org/officeDocument/2006/relationships/image" Target="../media/image18.png"/><Relationship Id="rId6" Type="http://schemas.openxmlformats.org/officeDocument/2006/relationships/hyperlink" Target="https://commons.wikimedia.org/wiki/Category:2015_european_heat_wave?uselang=de" TargetMode="External"/><Relationship Id="rId7" Type="http://schemas.openxmlformats.org/officeDocument/2006/relationships/hyperlink" Target="http://www.neodemos.info/68-mila-morti-in-piu-nel-2015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7" Type="http://schemas.openxmlformats.org/officeDocument/2006/relationships/image" Target="../media/image34.png"/><Relationship Id="rId8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jpg"/><Relationship Id="rId11" Type="http://schemas.openxmlformats.org/officeDocument/2006/relationships/hyperlink" Target="http://www.ibimet.cnr.it/" TargetMode="External"/><Relationship Id="rId10" Type="http://schemas.openxmlformats.org/officeDocument/2006/relationships/hyperlink" Target="mailto:marco.morabito@unifi.it" TargetMode="External"/><Relationship Id="rId21" Type="http://schemas.openxmlformats.org/officeDocument/2006/relationships/image" Target="../media/image41.jpg"/><Relationship Id="rId13" Type="http://schemas.openxmlformats.org/officeDocument/2006/relationships/hyperlink" Target="mailto:gianni.pantaleo@unifi.it" TargetMode="External"/><Relationship Id="rId12" Type="http://schemas.openxmlformats.org/officeDocument/2006/relationships/hyperlink" Target="mailto:paolo.nesi@unifi.it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Relationship Id="rId4" Type="http://schemas.openxmlformats.org/officeDocument/2006/relationships/hyperlink" Target="mailto:grasso@lamma.rete.toscana.it" TargetMode="External"/><Relationship Id="rId9" Type="http://schemas.openxmlformats.org/officeDocument/2006/relationships/hyperlink" Target="mailto:alfcrisci@gmail.com" TargetMode="External"/><Relationship Id="rId15" Type="http://schemas.openxmlformats.org/officeDocument/2006/relationships/hyperlink" Target="http://www.disit.org/tv/" TargetMode="External"/><Relationship Id="rId14" Type="http://schemas.openxmlformats.org/officeDocument/2006/relationships/hyperlink" Target="http://www.disit.org/" TargetMode="External"/><Relationship Id="rId17" Type="http://schemas.openxmlformats.org/officeDocument/2006/relationships/image" Target="../media/image36.jpg"/><Relationship Id="rId16" Type="http://schemas.openxmlformats.org/officeDocument/2006/relationships/hyperlink" Target="https://github.com/alfcrisci/EMS_heat_twitter" TargetMode="External"/><Relationship Id="rId5" Type="http://schemas.openxmlformats.org/officeDocument/2006/relationships/hyperlink" Target="mailto:v.grasso@ibimet.cnr.it" TargetMode="External"/><Relationship Id="rId19" Type="http://schemas.openxmlformats.org/officeDocument/2006/relationships/image" Target="../media/image38.jpg"/><Relationship Id="rId6" Type="http://schemas.openxmlformats.org/officeDocument/2006/relationships/hyperlink" Target="http://www.lamma.rete.toscana.it" TargetMode="External"/><Relationship Id="rId18" Type="http://schemas.openxmlformats.org/officeDocument/2006/relationships/image" Target="../media/image37.jpg"/><Relationship Id="rId7" Type="http://schemas.openxmlformats.org/officeDocument/2006/relationships/hyperlink" Target="http://www.ibimet.cnr.it/" TargetMode="External"/><Relationship Id="rId8" Type="http://schemas.openxmlformats.org/officeDocument/2006/relationships/hyperlink" Target="mailto:a.crisci@ibimet.cnr.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jpg"/><Relationship Id="rId4" Type="http://schemas.openxmlformats.org/officeDocument/2006/relationships/image" Target="../media/image0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09.png"/><Relationship Id="rId5" Type="http://schemas.openxmlformats.org/officeDocument/2006/relationships/hyperlink" Target="http://www.disit.org/tv/" TargetMode="External"/><Relationship Id="rId6" Type="http://schemas.openxmlformats.org/officeDocument/2006/relationships/hyperlink" Target="http://www.disit.org/tv/index.php?p=chart_singlechannel&amp;canale=CALD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4926225" y="513800"/>
            <a:ext cx="3576600" cy="8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1700"/>
              <a:t>Public crowd-sensing of heat-waves by social media data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4979025" y="1870550"/>
            <a:ext cx="3471000" cy="1792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1100">
                <a:solidFill>
                  <a:schemeClr val="dk1"/>
                </a:solidFill>
              </a:rPr>
              <a:t>Valentina Grasso</a:t>
            </a:r>
            <a:r>
              <a:rPr lang="en-GB" sz="1100">
                <a:solidFill>
                  <a:schemeClr val="dk1"/>
                </a:solidFill>
              </a:rPr>
              <a:t> </a:t>
            </a:r>
            <a:r>
              <a:rPr lang="en-GB" sz="700">
                <a:solidFill>
                  <a:schemeClr val="dk1"/>
                </a:solidFill>
              </a:rPr>
              <a:t>(1,2)</a:t>
            </a:r>
            <a:r>
              <a:rPr lang="en-GB" sz="1100">
                <a:solidFill>
                  <a:schemeClr val="dk1"/>
                </a:solidFill>
              </a:rPr>
              <a:t>, </a:t>
            </a:r>
            <a:r>
              <a:rPr b="1" lang="en-GB" sz="1100">
                <a:solidFill>
                  <a:schemeClr val="dk1"/>
                </a:solidFill>
              </a:rPr>
              <a:t>Alfonso Crisci</a:t>
            </a:r>
            <a:r>
              <a:rPr b="1" lang="en-GB" sz="700">
                <a:solidFill>
                  <a:schemeClr val="dk1"/>
                </a:solidFill>
              </a:rPr>
              <a:t> </a:t>
            </a:r>
            <a:r>
              <a:rPr lang="en-GB" sz="700">
                <a:solidFill>
                  <a:schemeClr val="dk1"/>
                </a:solidFill>
              </a:rPr>
              <a:t>(1)</a:t>
            </a:r>
            <a:r>
              <a:rPr lang="en-GB" sz="1100">
                <a:solidFill>
                  <a:schemeClr val="dk1"/>
                </a:solidFill>
              </a:rPr>
              <a:t>, </a:t>
            </a:r>
            <a:r>
              <a:rPr b="1" lang="en-GB" sz="1100">
                <a:solidFill>
                  <a:schemeClr val="dk1"/>
                </a:solidFill>
              </a:rPr>
              <a:t>Marco Morabito </a:t>
            </a:r>
            <a:r>
              <a:rPr lang="en-GB" sz="700">
                <a:solidFill>
                  <a:schemeClr val="dk1"/>
                </a:solidFill>
              </a:rPr>
              <a:t>(1)</a:t>
            </a:r>
            <a:r>
              <a:rPr lang="en-GB" sz="1100">
                <a:solidFill>
                  <a:schemeClr val="dk1"/>
                </a:solidFill>
              </a:rPr>
              <a:t>, </a:t>
            </a:r>
            <a:r>
              <a:rPr b="1" lang="en-GB" sz="1100">
                <a:solidFill>
                  <a:schemeClr val="dk1"/>
                </a:solidFill>
              </a:rPr>
              <a:t>Paolo Nesi </a:t>
            </a:r>
            <a:r>
              <a:rPr lang="en-GB" sz="700">
                <a:solidFill>
                  <a:schemeClr val="dk1"/>
                </a:solidFill>
              </a:rPr>
              <a:t>(3)</a:t>
            </a:r>
            <a:r>
              <a:rPr lang="en-GB" sz="1100">
                <a:solidFill>
                  <a:schemeClr val="dk1"/>
                </a:solidFill>
              </a:rPr>
              <a:t> </a:t>
            </a:r>
            <a:r>
              <a:rPr lang="en-GB" sz="1100">
                <a:solidFill>
                  <a:schemeClr val="dk1"/>
                </a:solidFill>
              </a:rPr>
              <a:t> </a:t>
            </a:r>
            <a:r>
              <a:rPr lang="en-GB" sz="1100">
                <a:solidFill>
                  <a:schemeClr val="dk1"/>
                </a:solidFill>
              </a:rPr>
              <a:t>and </a:t>
            </a:r>
            <a:r>
              <a:rPr b="1" lang="en-GB" sz="1100">
                <a:solidFill>
                  <a:schemeClr val="dk1"/>
                </a:solidFill>
              </a:rPr>
              <a:t>Gianni Pantaleo </a:t>
            </a:r>
            <a:r>
              <a:rPr lang="en-GB" sz="700">
                <a:solidFill>
                  <a:schemeClr val="dk1"/>
                </a:solidFill>
              </a:rPr>
              <a:t>(3) 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800">
                <a:solidFill>
                  <a:schemeClr val="dk1"/>
                </a:solidFill>
              </a:rPr>
              <a:t>(1) CNR Ibimet, Italian National Research Council, Florence, Italy (v.grasso@ibimet.cnr.it)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800">
                <a:solidFill>
                  <a:schemeClr val="dk1"/>
                </a:solidFill>
              </a:rPr>
              <a:t>(2) LaMMA Consortium, Italian National Research Council, Florence, Italy.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800">
                <a:solidFill>
                  <a:schemeClr val="dk1"/>
                </a:solidFill>
              </a:rPr>
              <a:t>(3) DISIT Lab, Distributed [Systems and internet | Data Intelligence and] Technologies Lab, Dep. of Information Engineering (DINFO), University of Florence, Italy</a:t>
            </a:r>
          </a:p>
          <a:p>
            <a:pPr lv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isultati immagini per ondata di caldo word cloud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124" y="3351212"/>
            <a:ext cx="1792299" cy="1792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d_tw.png"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00" y="171150"/>
            <a:ext cx="4354916" cy="3542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logo_CARISMAND.png"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299" y="3946250"/>
            <a:ext cx="2061299" cy="71857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4979025" y="1245012"/>
            <a:ext cx="35766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-GB" sz="1200">
                <a:solidFill>
                  <a:srgbClr val="999999"/>
                </a:solidFill>
              </a:rPr>
              <a:t>Heatwaves’ impact in Italy during summer 2015 by twitter social media audit.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825" y="0"/>
            <a:ext cx="1340925" cy="51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sultati immagini per lamma logo" id="61" name="Shape 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9375" y="0"/>
            <a:ext cx="1610200" cy="5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9575" y="0"/>
            <a:ext cx="1484425" cy="51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6th EMS Annual Meeting &amp; 11th European Conference on Applied Climatology (ECAC)  - Trieste" id="63" name="Shape 63" title="16th EMS Annual Meeting &amp; 11th European Conference on Applied Climatology (ECAC)  - Trieste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85775" y="3662750"/>
            <a:ext cx="1703275" cy="121358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789050" y="3756000"/>
            <a:ext cx="22203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800">
                <a:solidFill>
                  <a:schemeClr val="dk1"/>
                </a:solidFill>
              </a:rPr>
              <a:t>16th EMS Annual Meeting &amp; 11th European</a:t>
            </a:r>
          </a:p>
          <a:p>
            <a:pPr lvl="0">
              <a:spcBef>
                <a:spcPts val="0"/>
              </a:spcBef>
              <a:buNone/>
            </a:pPr>
            <a:r>
              <a:rPr lang="en-GB" sz="800">
                <a:solidFill>
                  <a:schemeClr val="dk1"/>
                </a:solidFill>
              </a:rPr>
              <a:t> Conference on Applied Climatology (ECAC) </a:t>
            </a:r>
          </a:p>
          <a:p>
            <a:pPr lvl="0">
              <a:spcBef>
                <a:spcPts val="0"/>
              </a:spcBef>
              <a:buNone/>
            </a:pPr>
            <a:r>
              <a:rPr lang="en-GB" sz="800">
                <a:solidFill>
                  <a:schemeClr val="dk1"/>
                </a:solidFill>
              </a:rPr>
              <a:t>| 12–16 September 2016 | Trieste, Italy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i="1" lang="en-GB" sz="800">
                <a:solidFill>
                  <a:schemeClr val="dk1"/>
                </a:solidFill>
              </a:rPr>
              <a:t>Where atmosphere, sea and land meet: </a:t>
            </a:r>
          </a:p>
          <a:p>
            <a:pPr lvl="0">
              <a:spcBef>
                <a:spcPts val="0"/>
              </a:spcBef>
              <a:buNone/>
            </a:pPr>
            <a:r>
              <a:rPr i="1" lang="en-GB" sz="800">
                <a:solidFill>
                  <a:schemeClr val="dk1"/>
                </a:solidFill>
              </a:rPr>
              <a:t>bridging between sciences, applications and stakeholders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nnel_caldo.png"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012" y="1058399"/>
            <a:ext cx="6932724" cy="403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0" y="210775"/>
            <a:ext cx="914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Channel “Caldo Italia” and Heatwave periods 2015 </a:t>
            </a:r>
            <a:r>
              <a:rPr lang="en-GB" sz="1200"/>
              <a:t>(15 May to 15 September)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2518025" y="2254325"/>
            <a:ext cx="360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3653125" y="1585475"/>
            <a:ext cx="360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4811550" y="1381000"/>
            <a:ext cx="360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5440162" y="1479925"/>
            <a:ext cx="360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6633725" y="1832125"/>
            <a:ext cx="360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</a:t>
            </a:r>
          </a:p>
        </p:txBody>
      </p:sp>
      <p:pic>
        <p:nvPicPr>
          <p:cNvPr descr="twitter-2.png"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24" y="2685374"/>
            <a:ext cx="669125" cy="66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sultati immagini per thermometer"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6775" y="2095763"/>
            <a:ext cx="477800" cy="184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0" y="279200"/>
            <a:ext cx="9144000" cy="482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The long and intense HeatWaves 2015: a very deep impact in Italy.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eatwave_days_summer_2015.png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0" y="972275"/>
            <a:ext cx="4224375" cy="365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öchsttemperatur Europa Ende Juni bis Anfang September (lila &gt; +40 °C, dunkelrot Wüstentag &gt; +35 °C, hochrot Hitzetag &gt; +30 °C)"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997" y="2533275"/>
            <a:ext cx="1773874" cy="1811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ermata-2015-12-22-a-09.42.59.png"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224" y="761599"/>
            <a:ext cx="3281200" cy="19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4797000" y="4313100"/>
            <a:ext cx="42243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200"/>
              <a:t>Image from Wiki Commons 2015 European Heat wave.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rPr lang="en-GB" sz="700" u="sng">
                <a:solidFill>
                  <a:schemeClr val="hlink"/>
                </a:solidFill>
                <a:hlinkClick r:id="rId6"/>
              </a:rPr>
              <a:t>https://commons.wikimedia.org/wiki/Category:2015_european_heat_wave?uselang=de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700"/>
          </a:p>
        </p:txBody>
      </p:sp>
      <p:sp>
        <p:nvSpPr>
          <p:cNvPr id="168" name="Shape 168"/>
          <p:cNvSpPr txBox="1"/>
          <p:nvPr/>
        </p:nvSpPr>
        <p:spPr>
          <a:xfrm flipH="1">
            <a:off x="6603900" y="2616750"/>
            <a:ext cx="23409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" u="sng">
                <a:solidFill>
                  <a:schemeClr val="hlink"/>
                </a:solidFill>
                <a:hlinkClick r:id="rId7"/>
              </a:rPr>
              <a:t>http://www.neodemos.info/68-mila-morti-in-piu-nel-2015/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0" y="411600"/>
            <a:ext cx="9144000" cy="482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Social Response Pattern during peak days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witter_06_05.png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1" y="3113174"/>
            <a:ext cx="2250599" cy="199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43500" y="2683725"/>
            <a:ext cx="927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 Jun</a:t>
            </a:r>
          </a:p>
        </p:txBody>
      </p:sp>
      <p:pic>
        <p:nvPicPr>
          <p:cNvPr descr="twitter_07_07.png"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501" y="894000"/>
            <a:ext cx="2338649" cy="20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2294100" y="2889950"/>
            <a:ext cx="824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 July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2294100" y="1018000"/>
            <a:ext cx="927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 July</a:t>
            </a:r>
          </a:p>
        </p:txBody>
      </p:sp>
      <p:pic>
        <p:nvPicPr>
          <p:cNvPr descr="twitter_07_22.png"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2500" y="2963423"/>
            <a:ext cx="2338650" cy="2069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_08_07.png" id="180" name="Shape 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5150" y="894000"/>
            <a:ext cx="2338649" cy="20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469075" y="1018000"/>
            <a:ext cx="927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 August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5544200" y="3035925"/>
            <a:ext cx="927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 August</a:t>
            </a:r>
          </a:p>
        </p:txBody>
      </p:sp>
      <p:pic>
        <p:nvPicPr>
          <p:cNvPr descr="twitter_08_31.png" id="183" name="Shape 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5150" y="2963425"/>
            <a:ext cx="2427674" cy="2144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121225" y="1018000"/>
            <a:ext cx="1891500" cy="1626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-GB" sz="1200"/>
              <a:t>Twitter social response are influenced not only by heatwave conditions but it is </a:t>
            </a:r>
            <a:r>
              <a:rPr i="1" lang="en-GB" sz="1200">
                <a:solidFill>
                  <a:schemeClr val="dk1"/>
                </a:solidFill>
              </a:rPr>
              <a:t>also </a:t>
            </a:r>
            <a:r>
              <a:rPr i="1" lang="en-GB" sz="1200"/>
              <a:t>strongly dependent by population density.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0" y="373675"/>
            <a:ext cx="9144000" cy="6936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Association between daily Twitter Metrics </a:t>
            </a:r>
            <a:r>
              <a:rPr lang="en-GB" sz="1200"/>
              <a:t>( RTW_TW, TW, RTW, native_users, full_users, N hashtag)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/>
              <a:t>and main HW parameters by cities.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10500" y="4602225"/>
            <a:ext cx="35886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Daily Minimum temperature 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5128400" y="4602225"/>
            <a:ext cx="3280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Daily apparent maximum temperature 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90450" y="1067275"/>
            <a:ext cx="72753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/>
              <a:t>Linear Correlation between daily values in 15 may-15 september. N=124 . Minimum Level of significance r( 0.05) ~ 0.15</a:t>
            </a:r>
          </a:p>
        </p:txBody>
      </p:sp>
      <p:pic>
        <p:nvPicPr>
          <p:cNvPr descr="heatmap_tmin_cities.png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74" y="1336374"/>
            <a:ext cx="3990699" cy="315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tmap_tappmax_cities.png"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699" y="1309675"/>
            <a:ext cx="3990699" cy="31696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der_correlation.png"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274" y="4542375"/>
            <a:ext cx="4213450" cy="14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0" y="234500"/>
            <a:ext cx="914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HeatWaves and daily social reliability</a:t>
            </a:r>
            <a:r>
              <a:rPr lang="en-GB"/>
              <a:t> </a:t>
            </a:r>
            <a:r>
              <a:rPr lang="en-GB" sz="1400"/>
              <a:t>(how &amp; where: t-student comparison &amp; map)</a:t>
            </a:r>
          </a:p>
        </p:txBody>
      </p:sp>
      <p:pic>
        <p:nvPicPr>
          <p:cNvPr descr="table_t_student.png"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5" y="907450"/>
            <a:ext cx="5440048" cy="4302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W_TW_reliability_summer_2015.png"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850" y="1353750"/>
            <a:ext cx="3357724" cy="353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_milano_two_axis_tappmax.png"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912" y="1112441"/>
            <a:ext cx="6999099" cy="3650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>
            <p:ph type="title"/>
          </p:nvPr>
        </p:nvSpPr>
        <p:spPr>
          <a:xfrm>
            <a:off x="0" y="234500"/>
            <a:ext cx="914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HeatWaves and daily twitter activity</a:t>
            </a:r>
            <a:r>
              <a:rPr lang="en-GB"/>
              <a:t> </a:t>
            </a:r>
            <a:r>
              <a:rPr lang="en-GB" sz="1400"/>
              <a:t>Milano</a:t>
            </a:r>
          </a:p>
        </p:txBody>
      </p:sp>
      <p:pic>
        <p:nvPicPr>
          <p:cNvPr descr="twitter-2.png"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49" y="2784274"/>
            <a:ext cx="669125" cy="669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sultati immagini per thermometer" id="210" name="Shape 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9475" y="2136988"/>
            <a:ext cx="477800" cy="184834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2457700" y="1997525"/>
            <a:ext cx="329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3821800" y="1375100"/>
            <a:ext cx="329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4650112" y="1416325"/>
            <a:ext cx="329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560850" y="1465800"/>
            <a:ext cx="329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6669400" y="1675750"/>
            <a:ext cx="329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lano_tw_tmaxapp_gam.png"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25" y="860675"/>
            <a:ext cx="2149299" cy="21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>
            <p:ph type="title"/>
          </p:nvPr>
        </p:nvSpPr>
        <p:spPr>
          <a:xfrm>
            <a:off x="0" y="185025"/>
            <a:ext cx="914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Parametric sensitivity of local daily twitter flows</a:t>
            </a:r>
            <a:r>
              <a:rPr lang="en-GB"/>
              <a:t> </a:t>
            </a:r>
            <a:r>
              <a:rPr lang="en-GB" sz="1200"/>
              <a:t>(GAM models Threshold is X the when Y&gt;=0)</a:t>
            </a:r>
          </a:p>
        </p:txBody>
      </p:sp>
      <p:pic>
        <p:nvPicPr>
          <p:cNvPr descr="milano_tw_tmin_gam.png"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25" y="2971550"/>
            <a:ext cx="2092274" cy="2092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ma_tw_tmaxapp_gam.png"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5175" y="860000"/>
            <a:ext cx="2306600" cy="230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ma_tw_tmin_gam.png" id="224" name="Shape 2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2474" y="3053275"/>
            <a:ext cx="2149299" cy="1928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nova_tw_tmin_gam.png" id="225" name="Shape 2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4125" y="3053275"/>
            <a:ext cx="2022500" cy="1928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enezia_tw_tmin_gam.png" id="226" name="Shape 2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6625" y="3006449"/>
            <a:ext cx="2022500" cy="20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5408650" y="955150"/>
            <a:ext cx="3214500" cy="2022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Inlands cities show </a:t>
            </a:r>
            <a:r>
              <a:rPr lang="en-GB"/>
              <a:t>threshold</a:t>
            </a:r>
            <a:r>
              <a:rPr lang="en-GB"/>
              <a:t> around 35°C in TMax App.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Analysis</a:t>
            </a:r>
            <a:r>
              <a:rPr lang="en-GB"/>
              <a:t> suggest that coastal areas have more higher </a:t>
            </a:r>
            <a:r>
              <a:rPr lang="en-GB">
                <a:solidFill>
                  <a:schemeClr val="dk1"/>
                </a:solidFill>
              </a:rPr>
              <a:t>threshold in </a:t>
            </a:r>
            <a:r>
              <a:rPr lang="en-GB"/>
              <a:t>Tmin (25°C and more).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lvl="0">
              <a:spcBef>
                <a:spcPts val="0"/>
              </a:spcBef>
              <a:buNone/>
            </a:pPr>
            <a:r>
              <a:rPr lang="en-GB" sz="1000"/>
              <a:t>These </a:t>
            </a:r>
            <a:r>
              <a:rPr lang="en-GB" sz="1000"/>
              <a:t>considerations</a:t>
            </a:r>
            <a:r>
              <a:rPr lang="en-GB" sz="1000"/>
              <a:t> are valid where association between HeatWave and tweets is significant. Further investigations are needed.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353950" y="698575"/>
            <a:ext cx="8520600" cy="387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>
                <a:solidFill>
                  <a:srgbClr val="0000FF"/>
                </a:solidFill>
              </a:rPr>
              <a:t>Social media (SM) </a:t>
            </a:r>
            <a:r>
              <a:rPr lang="en-GB" sz="1400"/>
              <a:t> data collection require right search-terms to obtain suitable data. the semantic tuning of </a:t>
            </a:r>
            <a:r>
              <a:rPr lang="en-GB" sz="1400">
                <a:solidFill>
                  <a:srgbClr val="0000FF"/>
                </a:solidFill>
              </a:rPr>
              <a:t>TW channel </a:t>
            </a:r>
            <a:r>
              <a:rPr lang="en-GB" sz="1400"/>
              <a:t>is ever required. Platforms as </a:t>
            </a:r>
            <a:r>
              <a:rPr lang="en-GB" sz="1400">
                <a:solidFill>
                  <a:srgbClr val="0000FF"/>
                </a:solidFill>
              </a:rPr>
              <a:t>TwitterVigilance</a:t>
            </a:r>
            <a:r>
              <a:rPr lang="en-GB" sz="1400"/>
              <a:t> are useful.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/>
              <a:t>Channel as “</a:t>
            </a:r>
            <a:r>
              <a:rPr lang="en-GB" sz="1400">
                <a:solidFill>
                  <a:srgbClr val="FF0000"/>
                </a:solidFill>
              </a:rPr>
              <a:t>Caldo</a:t>
            </a:r>
            <a:r>
              <a:rPr lang="en-GB" sz="1400"/>
              <a:t>” have followed well the italian summer thermal profile in 2015. </a:t>
            </a:r>
            <a:r>
              <a:rPr lang="en-GB" sz="1400">
                <a:solidFill>
                  <a:srgbClr val="FF0000"/>
                </a:solidFill>
              </a:rPr>
              <a:t>HW events</a:t>
            </a:r>
            <a:r>
              <a:rPr lang="en-GB" sz="1400"/>
              <a:t> are easily recognizable following </a:t>
            </a:r>
            <a:r>
              <a:rPr lang="en-GB" sz="1400">
                <a:solidFill>
                  <a:srgbClr val="0000FF"/>
                </a:solidFill>
              </a:rPr>
              <a:t>channel activity</a:t>
            </a:r>
            <a:r>
              <a:rPr lang="en-GB" sz="1400"/>
              <a:t>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/>
              <a:t>Simple local </a:t>
            </a:r>
            <a:r>
              <a:rPr lang="en-GB" sz="1400">
                <a:solidFill>
                  <a:srgbClr val="0000FF"/>
                </a:solidFill>
              </a:rPr>
              <a:t>SM stream </a:t>
            </a:r>
            <a:r>
              <a:rPr lang="en-GB" sz="1400"/>
              <a:t>obtained  by geo-term filtering, could be reliable only in a medium-large city context ( &gt; 800.000 ab) to reach an adequate </a:t>
            </a:r>
            <a:r>
              <a:rPr lang="en-GB" sz="1400">
                <a:solidFill>
                  <a:srgbClr val="0000FF"/>
                </a:solidFill>
              </a:rPr>
              <a:t>SM data</a:t>
            </a:r>
            <a:r>
              <a:rPr lang="en-GB" sz="1400"/>
              <a:t> numerosity.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>
                <a:solidFill>
                  <a:srgbClr val="0000FF"/>
                </a:solidFill>
              </a:rPr>
              <a:t>SM data</a:t>
            </a:r>
            <a:r>
              <a:rPr lang="en-GB" sz="1400"/>
              <a:t>  suffers a strong dependence with population density. This is a considerable limit when </a:t>
            </a:r>
            <a:r>
              <a:rPr lang="en-GB" sz="1400">
                <a:solidFill>
                  <a:srgbClr val="0000FF"/>
                </a:solidFill>
              </a:rPr>
              <a:t>SM data</a:t>
            </a:r>
            <a:r>
              <a:rPr lang="en-GB" sz="1400"/>
              <a:t> are used outside of</a:t>
            </a:r>
            <a:r>
              <a:rPr lang="en-GB" sz="1400">
                <a:solidFill>
                  <a:srgbClr val="00FF00"/>
                </a:solidFill>
              </a:rPr>
              <a:t> big metropolitan areas</a:t>
            </a:r>
            <a:r>
              <a:rPr lang="en-GB" sz="1400"/>
              <a:t>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/>
              <a:t>When data numerosity is adequate the association </a:t>
            </a:r>
            <a:r>
              <a:rPr lang="en-GB" sz="1400">
                <a:solidFill>
                  <a:srgbClr val="0000FF"/>
                </a:solidFill>
              </a:rPr>
              <a:t>SM activity</a:t>
            </a:r>
            <a:r>
              <a:rPr lang="en-GB" sz="1400"/>
              <a:t> vs </a:t>
            </a:r>
            <a:r>
              <a:rPr lang="en-GB" sz="1400">
                <a:solidFill>
                  <a:srgbClr val="FF0000"/>
                </a:solidFill>
              </a:rPr>
              <a:t>HW parameters</a:t>
            </a:r>
            <a:r>
              <a:rPr lang="en-GB" sz="1400"/>
              <a:t> is detected as significant. Moreover </a:t>
            </a:r>
            <a:r>
              <a:rPr lang="en-GB" sz="1400">
                <a:solidFill>
                  <a:srgbClr val="FF0000"/>
                </a:solidFill>
              </a:rPr>
              <a:t>HW status</a:t>
            </a:r>
            <a:r>
              <a:rPr lang="en-GB" sz="1400"/>
              <a:t> </a:t>
            </a:r>
            <a:r>
              <a:rPr lang="en-GB" sz="1000"/>
              <a:t>( with some exception) </a:t>
            </a:r>
            <a:r>
              <a:rPr lang="en-GB" sz="1400"/>
              <a:t>implies ever higher level of </a:t>
            </a:r>
            <a:r>
              <a:rPr lang="en-GB" sz="1400">
                <a:solidFill>
                  <a:srgbClr val="0000FF"/>
                </a:solidFill>
              </a:rPr>
              <a:t>SM activity</a:t>
            </a:r>
            <a:r>
              <a:rPr lang="en-GB" sz="1400"/>
              <a:t>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>
                <a:solidFill>
                  <a:srgbClr val="0000FF"/>
                </a:solidFill>
              </a:rPr>
              <a:t>SM flows</a:t>
            </a:r>
            <a:r>
              <a:rPr lang="en-GB" sz="1400"/>
              <a:t> exhibits often a spatial pattern following the timing and the extent of </a:t>
            </a:r>
            <a:r>
              <a:rPr lang="en-GB" sz="1400">
                <a:solidFill>
                  <a:srgbClr val="FF0000"/>
                </a:solidFill>
              </a:rPr>
              <a:t>HW phenomenon</a:t>
            </a:r>
            <a:r>
              <a:rPr lang="en-GB" sz="1400"/>
              <a:t>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>
                <a:solidFill>
                  <a:srgbClr val="0000FF"/>
                </a:solidFill>
              </a:rPr>
              <a:t>SM sensitivity</a:t>
            </a:r>
            <a:r>
              <a:rPr lang="en-GB" sz="1400"/>
              <a:t> activity vs</a:t>
            </a:r>
            <a:r>
              <a:rPr lang="en-GB" sz="1400">
                <a:solidFill>
                  <a:srgbClr val="FF0000"/>
                </a:solidFill>
              </a:rPr>
              <a:t> HW parameters</a:t>
            </a:r>
            <a:r>
              <a:rPr lang="en-GB" sz="1400"/>
              <a:t> is statistically detectable. In l</a:t>
            </a:r>
            <a:r>
              <a:rPr lang="en-GB" sz="1400">
                <a:solidFill>
                  <a:srgbClr val="00FF00"/>
                </a:solidFill>
              </a:rPr>
              <a:t>arge urban areas</a:t>
            </a:r>
            <a:r>
              <a:rPr lang="en-GB" sz="1400"/>
              <a:t>  </a:t>
            </a:r>
            <a:r>
              <a:rPr lang="en-GB" sz="1400">
                <a:solidFill>
                  <a:srgbClr val="0000FF"/>
                </a:solidFill>
              </a:rPr>
              <a:t>SM data </a:t>
            </a:r>
            <a:r>
              <a:rPr lang="en-GB" sz="1400"/>
              <a:t>could be an help to evaluate quantitatively the impact of phenomenon as </a:t>
            </a:r>
            <a:r>
              <a:rPr lang="en-GB" sz="1400">
                <a:solidFill>
                  <a:srgbClr val="FF0000"/>
                </a:solidFill>
              </a:rPr>
              <a:t>HW and disaster response</a:t>
            </a:r>
            <a:r>
              <a:rPr lang="en-GB" sz="1400"/>
              <a:t>.</a:t>
            </a:r>
          </a:p>
        </p:txBody>
      </p:sp>
      <p:sp>
        <p:nvSpPr>
          <p:cNvPr id="234" name="Shape 234"/>
          <p:cNvSpPr txBox="1"/>
          <p:nvPr>
            <p:ph type="title"/>
          </p:nvPr>
        </p:nvSpPr>
        <p:spPr>
          <a:xfrm>
            <a:off x="0" y="185025"/>
            <a:ext cx="914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Seven points remarks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0" y="189800"/>
            <a:ext cx="914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/>
              <a:t>Contacts</a:t>
            </a:r>
          </a:p>
        </p:txBody>
      </p:sp>
      <p:pic>
        <p:nvPicPr>
          <p:cNvPr descr="File:Thank-you-word-cloud.jpg"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925" y="861775"/>
            <a:ext cx="5473450" cy="31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4608250" y="4766450"/>
            <a:ext cx="44676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700"/>
              <a:t>Image from :</a:t>
            </a:r>
            <a:r>
              <a:rPr lang="en-GB" sz="700"/>
              <a:t>https://commons.wikimedia.org/wiki/File:Thank-you-word-cloud.jpg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628825" y="1414525"/>
            <a:ext cx="1535700" cy="28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>
            <a:off x="335850" y="936925"/>
            <a:ext cx="23280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GB" sz="800">
                <a:solidFill>
                  <a:schemeClr val="dk1"/>
                </a:solidFill>
              </a:rPr>
              <a:t>Communication analyst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>
                <a:solidFill>
                  <a:schemeClr val="dk1"/>
                </a:solidFill>
              </a:rPr>
              <a:t>Valentina Grasso</a:t>
            </a:r>
            <a:r>
              <a:rPr lang="en-GB" sz="800">
                <a:solidFill>
                  <a:schemeClr val="dk1"/>
                </a:solidFill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800" u="sng">
                <a:solidFill>
                  <a:schemeClr val="hlink"/>
                </a:solidFill>
                <a:hlinkClick r:id="rId4"/>
              </a:rPr>
              <a:t>grasso@lamma.rete.toscana.it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800" u="sng">
                <a:solidFill>
                  <a:schemeClr val="hlink"/>
                </a:solidFill>
                <a:hlinkClick r:id="rId5"/>
              </a:rPr>
              <a:t>v.grasso@ibimet.cnr.it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 u="sng">
                <a:solidFill>
                  <a:schemeClr val="hlink"/>
                </a:solidFill>
                <a:hlinkClick r:id="rId6"/>
              </a:rPr>
              <a:t>http://www.lamma.rete.toscana.it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 u="sng">
                <a:solidFill>
                  <a:schemeClr val="accent5"/>
                </a:solidFill>
                <a:hlinkClick r:id="rId7"/>
              </a:rPr>
              <a:t>http://www.ibimet.cnr.it/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GB" sz="800">
                <a:solidFill>
                  <a:schemeClr val="dk1"/>
                </a:solidFill>
              </a:rPr>
              <a:t>Biometeorology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>
                <a:solidFill>
                  <a:schemeClr val="dk1"/>
                </a:solidFill>
              </a:rPr>
              <a:t>Alfonso Crisci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 u="sng">
                <a:solidFill>
                  <a:schemeClr val="hlink"/>
                </a:solidFill>
                <a:hlinkClick r:id="rId8"/>
              </a:rPr>
              <a:t>a.crisci@ibimet.cnr.it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 u="sng">
                <a:solidFill>
                  <a:schemeClr val="hlink"/>
                </a:solidFill>
                <a:hlinkClick r:id="rId9"/>
              </a:rPr>
              <a:t>alfcrisci@gmail.com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>
                <a:solidFill>
                  <a:schemeClr val="dk1"/>
                </a:solidFill>
              </a:rPr>
              <a:t>@alf_crisci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>
                <a:solidFill>
                  <a:schemeClr val="dk1"/>
                </a:solidFill>
              </a:rPr>
              <a:t>Marco Morabito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 u="sng">
                <a:solidFill>
                  <a:schemeClr val="hlink"/>
                </a:solidFill>
                <a:hlinkClick r:id="rId10"/>
              </a:rPr>
              <a:t>marco.morabito@unifi.it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 u="sng">
                <a:solidFill>
                  <a:schemeClr val="hlink"/>
                </a:solidFill>
                <a:hlinkClick r:id="rId11"/>
              </a:rPr>
              <a:t>http://www.ibimet.cnr.it/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GB" sz="800">
                <a:solidFill>
                  <a:schemeClr val="dk1"/>
                </a:solidFill>
              </a:rPr>
              <a:t>Informatics Science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>
                <a:solidFill>
                  <a:schemeClr val="dk1"/>
                </a:solidFill>
              </a:rPr>
              <a:t>Paolo Nesi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 u="sng">
                <a:solidFill>
                  <a:schemeClr val="hlink"/>
                </a:solidFill>
                <a:hlinkClick r:id="rId12"/>
              </a:rPr>
              <a:t>paolo.nesi@unifi.it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>
                <a:solidFill>
                  <a:schemeClr val="dk1"/>
                </a:solidFill>
              </a:rPr>
              <a:t>Gianni Pantaleo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 u="sng">
                <a:solidFill>
                  <a:schemeClr val="hlink"/>
                </a:solidFill>
                <a:hlinkClick r:id="rId13"/>
              </a:rPr>
              <a:t>gianni.pantaleo@unifi.it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 u="sng">
                <a:solidFill>
                  <a:schemeClr val="hlink"/>
                </a:solidFill>
                <a:hlinkClick r:id="rId14"/>
              </a:rPr>
              <a:t>http://www.disit.org/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GB" sz="800" u="sng">
                <a:solidFill>
                  <a:schemeClr val="hlink"/>
                </a:solidFill>
                <a:hlinkClick r:id="rId15"/>
              </a:rPr>
              <a:t>http://www.disit.org/tv/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3537525" y="4126412"/>
            <a:ext cx="50328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Data &amp; Code: </a:t>
            </a:r>
            <a:r>
              <a:rPr lang="en-GB" u="sng">
                <a:solidFill>
                  <a:schemeClr val="hlink"/>
                </a:solidFill>
                <a:hlinkClick r:id="rId16"/>
              </a:rPr>
              <a:t>https://github.com/alfcrisci/EMS_heat_twitter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164525" y="1001425"/>
            <a:ext cx="553799" cy="55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198124" y="1965338"/>
            <a:ext cx="452074" cy="452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sultati immagini per marco morabito cibic" id="247" name="Shape 2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164524" y="2681300"/>
            <a:ext cx="452074" cy="498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sultati immagini per paolo nesi" id="248" name="Shape 24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079050" y="3572625"/>
            <a:ext cx="623022" cy="55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sultati immagini per gianni pantaleo" id="249" name="Shape 2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12648" y="4246250"/>
            <a:ext cx="623025" cy="6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-5063600" y="641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Background and Aims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150" y="1487450"/>
            <a:ext cx="4791000" cy="267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/>
              <a:t>Social media data become an unique </a:t>
            </a:r>
            <a:r>
              <a:rPr lang="en-GB" sz="1400">
                <a:solidFill>
                  <a:srgbClr val="FF0000"/>
                </a:solidFill>
              </a:rPr>
              <a:t>realtime informative</a:t>
            </a:r>
            <a:r>
              <a:rPr lang="en-GB" sz="1400"/>
              <a:t> </a:t>
            </a:r>
            <a:r>
              <a:rPr lang="en-GB" sz="1400">
                <a:solidFill>
                  <a:srgbClr val="FF0000"/>
                </a:solidFill>
              </a:rPr>
              <a:t>source</a:t>
            </a:r>
            <a:r>
              <a:rPr lang="en-GB" sz="1400"/>
              <a:t> to be used to monitor the impacts related of </a:t>
            </a:r>
            <a:r>
              <a:rPr lang="en-GB" sz="1400">
                <a:solidFill>
                  <a:srgbClr val="0000FF"/>
                </a:solidFill>
              </a:rPr>
              <a:t>meteoclimatic events</a:t>
            </a:r>
            <a:r>
              <a:rPr lang="en-GB" sz="1400"/>
              <a:t>.</a:t>
            </a:r>
          </a:p>
          <a:p>
            <a:pPr indent="-317500" lvl="0" marL="457200">
              <a:spcBef>
                <a:spcPts val="0"/>
              </a:spcBef>
              <a:buSzPct val="100000"/>
            </a:pPr>
            <a:r>
              <a:rPr lang="en-GB" sz="1400">
                <a:solidFill>
                  <a:srgbClr val="FF0000"/>
                </a:solidFill>
              </a:rPr>
              <a:t>Heat wave </a:t>
            </a:r>
            <a:r>
              <a:rPr lang="en-GB" sz="1400"/>
              <a:t>is the one of main issue in relation to the climatic hazard on </a:t>
            </a:r>
            <a:r>
              <a:rPr lang="en-GB" sz="1400">
                <a:solidFill>
                  <a:srgbClr val="0000FF"/>
                </a:solidFill>
              </a:rPr>
              <a:t>population</a:t>
            </a:r>
            <a:r>
              <a:rPr lang="en-GB" sz="1400"/>
              <a:t>. </a:t>
            </a:r>
          </a:p>
          <a:p>
            <a:pPr indent="-317500" lvl="0" marL="457200">
              <a:spcBef>
                <a:spcPts val="0"/>
              </a:spcBef>
              <a:buSzPct val="100000"/>
            </a:pPr>
            <a:r>
              <a:rPr lang="en-GB" sz="1400"/>
              <a:t>The investigation on the reliability of </a:t>
            </a:r>
            <a:r>
              <a:rPr lang="en-GB" sz="1400">
                <a:solidFill>
                  <a:srgbClr val="FF0000"/>
                </a:solidFill>
              </a:rPr>
              <a:t>social media content </a:t>
            </a:r>
            <a:r>
              <a:rPr lang="en-GB" sz="1400"/>
              <a:t>in relation to the crowd perception of </a:t>
            </a:r>
            <a:r>
              <a:rPr lang="en-GB" sz="1400">
                <a:solidFill>
                  <a:srgbClr val="0000FF"/>
                </a:solidFill>
              </a:rPr>
              <a:t>natural risk as heat-wave</a:t>
            </a:r>
            <a:r>
              <a:rPr lang="en-GB" sz="1400"/>
              <a:t> is good topic.</a:t>
            </a:r>
          </a:p>
          <a:p>
            <a:pPr indent="-304800" lvl="0" marL="457200">
              <a:spcBef>
                <a:spcPts val="0"/>
              </a:spcBef>
              <a:buSzPct val="85714"/>
            </a:pPr>
            <a:r>
              <a:rPr lang="en-GB" sz="1400"/>
              <a:t>A  </a:t>
            </a:r>
            <a:r>
              <a:rPr lang="en-GB" sz="1400">
                <a:solidFill>
                  <a:srgbClr val="FF0000"/>
                </a:solidFill>
              </a:rPr>
              <a:t>methodological approach</a:t>
            </a:r>
            <a:r>
              <a:rPr lang="en-GB" sz="1400"/>
              <a:t> where data tools and framework give an effective exploitation of crowd-sensed data in regard to </a:t>
            </a:r>
            <a:r>
              <a:rPr lang="en-GB" sz="1400">
                <a:solidFill>
                  <a:srgbClr val="0000FF"/>
                </a:solidFill>
              </a:rPr>
              <a:t>heat related hazard</a:t>
            </a:r>
            <a:r>
              <a:rPr lang="en-GB" sz="1400"/>
              <a:t> is a need today.  </a:t>
            </a:r>
            <a:r>
              <a:rPr lang="en-GB" sz="1200"/>
              <a:t> </a:t>
            </a:r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0" y="425550"/>
            <a:ext cx="914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Backgrounds </a:t>
            </a:r>
          </a:p>
        </p:txBody>
      </p:sp>
      <p:pic>
        <p:nvPicPr>
          <p:cNvPr descr="Risultati immagini per stones images free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325" y="1214275"/>
            <a:ext cx="3418575" cy="35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-5063600" y="6415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Background and Aims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56675" y="998250"/>
            <a:ext cx="4953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/>
              <a:t>Are the environmental </a:t>
            </a:r>
            <a:r>
              <a:rPr lang="en-GB" sz="1400">
                <a:solidFill>
                  <a:srgbClr val="FF0000"/>
                </a:solidFill>
              </a:rPr>
              <a:t>hot conditions</a:t>
            </a:r>
            <a:r>
              <a:rPr lang="en-GB" sz="1400"/>
              <a:t>  ( heat-wave) associated to semantic related </a:t>
            </a:r>
            <a:r>
              <a:rPr lang="en-GB" sz="1400">
                <a:solidFill>
                  <a:srgbClr val="0000FF"/>
                </a:solidFill>
              </a:rPr>
              <a:t>social media (SM) streams</a:t>
            </a:r>
            <a:r>
              <a:rPr lang="en-GB" sz="1400"/>
              <a:t>?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/>
              <a:t>Does </a:t>
            </a:r>
            <a:r>
              <a:rPr lang="en-GB" sz="1400">
                <a:solidFill>
                  <a:srgbClr val="0000FF"/>
                </a:solidFill>
              </a:rPr>
              <a:t>SM</a:t>
            </a:r>
            <a:r>
              <a:rPr lang="en-GB" sz="1400"/>
              <a:t> activity “follow” the spatial and temporal patterns of </a:t>
            </a:r>
            <a:r>
              <a:rPr lang="en-GB" sz="1400">
                <a:solidFill>
                  <a:srgbClr val="FF0000"/>
                </a:solidFill>
              </a:rPr>
              <a:t>heatwaves</a:t>
            </a:r>
            <a:r>
              <a:rPr lang="en-GB" sz="1400"/>
              <a:t> (HW) in Italy?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/>
              <a:t>Is a climatic daily classification ( as </a:t>
            </a:r>
            <a:r>
              <a:rPr lang="en-GB" sz="1400">
                <a:solidFill>
                  <a:srgbClr val="FF0000"/>
                </a:solidFill>
              </a:rPr>
              <a:t>HW days</a:t>
            </a:r>
            <a:r>
              <a:rPr lang="en-GB" sz="1400"/>
              <a:t>) able to discriminate different level of local </a:t>
            </a:r>
            <a:r>
              <a:rPr lang="en-GB" sz="1400">
                <a:solidFill>
                  <a:srgbClr val="0000FF"/>
                </a:solidFill>
              </a:rPr>
              <a:t>SM activity</a:t>
            </a:r>
            <a:r>
              <a:rPr lang="en-GB" sz="1400"/>
              <a:t>? 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/>
              <a:t>Do exist a </a:t>
            </a:r>
            <a:r>
              <a:rPr lang="en-GB" sz="1400">
                <a:solidFill>
                  <a:srgbClr val="0000FF"/>
                </a:solidFill>
              </a:rPr>
              <a:t>social media</a:t>
            </a:r>
            <a:r>
              <a:rPr lang="en-GB" sz="1400"/>
              <a:t> sensitivity linked to local </a:t>
            </a:r>
            <a:r>
              <a:rPr lang="en-GB" sz="1400">
                <a:solidFill>
                  <a:srgbClr val="FF0000"/>
                </a:solidFill>
              </a:rPr>
              <a:t>climatic parameters</a:t>
            </a:r>
            <a:r>
              <a:rPr lang="en-GB" sz="1400"/>
              <a:t>?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FF00FF"/>
                </a:solidFill>
              </a:rPr>
              <a:t>These are the basic questions to define the reliability of social media analytics to perform a real-time monitoring the impact of heatwave.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-GB" sz="1200">
                <a:solidFill>
                  <a:srgbClr val="783F04"/>
                </a:solidFill>
              </a:rPr>
              <a:t>In the work will try to give some answers.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400"/>
              <a:t>  </a:t>
            </a:r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0" y="425550"/>
            <a:ext cx="914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Aims of work</a:t>
            </a:r>
          </a:p>
        </p:txBody>
      </p:sp>
      <p:pic>
        <p:nvPicPr>
          <p:cNvPr descr="Risultati immagini per hot question images free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850" y="1214275"/>
            <a:ext cx="2200725" cy="35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Social media data DISIT Platform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945200" y="2475600"/>
            <a:ext cx="5587500" cy="925500"/>
          </a:xfrm>
          <a:prstGeom prst="bracePair">
            <a:avLst/>
          </a:prstGeom>
          <a:solidFill>
            <a:srgbClr val="FF0000">
              <a:alpha val="9800"/>
            </a:srgbClr>
          </a:solidFill>
          <a:ln cap="flat" cmpd="sng" w="25400">
            <a:solidFill>
              <a:srgbClr val="FF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-285743" lvl="0" marL="285743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max Apparent</a:t>
            </a:r>
            <a:r>
              <a:rPr baseline="-25000" lang="en-GB">
                <a:latin typeface="Times New Roman"/>
                <a:ea typeface="Times New Roman"/>
                <a:cs typeface="Times New Roman"/>
                <a:sym typeface="Times New Roman"/>
              </a:rPr>
              <a:t>jd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r>
              <a:rPr b="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</a:t>
            </a: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Apparent</a:t>
            </a:r>
            <a:r>
              <a:rPr baseline="-25000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jd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</a:t>
            </a:r>
            <a:r>
              <a:rPr b="0" baseline="3000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b="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43" lvl="0" marL="285743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GB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-25000" lang="en-GB">
                <a:latin typeface="Times New Roman"/>
                <a:ea typeface="Times New Roman"/>
                <a:cs typeface="Times New Roman"/>
                <a:sym typeface="Times New Roman"/>
              </a:rPr>
              <a:t>jd</a:t>
            </a:r>
            <a:r>
              <a:rPr b="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&gt;</a:t>
            </a:r>
            <a:r>
              <a:rPr b="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aseline="-25000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jd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</a:t>
            </a:r>
            <a:r>
              <a:rPr baseline="30000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&amp;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Apparent</a:t>
            </a:r>
            <a:r>
              <a:rPr baseline="-25000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jd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</a:t>
            </a:r>
            <a:r>
              <a:rPr b="0" i="0" lang="en-GB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</a:t>
            </a:r>
            <a:r>
              <a:rPr b="0" i="0" lang="en-GB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Apparent</a:t>
            </a:r>
            <a:r>
              <a:rPr baseline="-25000"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jd </a:t>
            </a: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0" y="354350"/>
            <a:ext cx="914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Weather based HeatWave status definition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179800" y="977875"/>
            <a:ext cx="8898000" cy="72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It is a prolonged period of excessive heat, often combined with excessive humidity lasting 2-+ days. Critical day definition for a generic location and season is needed.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GB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2799000" y="1800125"/>
            <a:ext cx="58818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</a:pPr>
            <a:r>
              <a:rPr b="1" lang="en-GB" sz="1200">
                <a:solidFill>
                  <a:schemeClr val="dk2"/>
                </a:solidFill>
              </a:rPr>
              <a:t>EU-project EUROHEAT</a:t>
            </a:r>
            <a:r>
              <a:rPr lang="en-GB" sz="1200">
                <a:solidFill>
                  <a:schemeClr val="dk2"/>
                </a:solidFill>
              </a:rPr>
              <a:t>(*)  approach was adopted improving local daily climatologies (1981-2010) . It states that Critical day occurs when: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950950" y="4132400"/>
            <a:ext cx="59937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</a:pPr>
            <a:r>
              <a:rPr b="1" lang="en-GB" sz="1200">
                <a:solidFill>
                  <a:schemeClr val="dk2"/>
                </a:solidFill>
              </a:rPr>
              <a:t>Heat Wave</a:t>
            </a:r>
            <a:r>
              <a:rPr lang="en-GB" sz="1200">
                <a:solidFill>
                  <a:schemeClr val="dk2"/>
                </a:solidFill>
              </a:rPr>
              <a:t> </a:t>
            </a:r>
            <a:r>
              <a:rPr lang="en-GB" sz="1000">
                <a:solidFill>
                  <a:schemeClr val="dk2"/>
                </a:solidFill>
              </a:rPr>
              <a:t>is when critical days spell exceed 2 days. The HW features are: duration </a:t>
            </a:r>
            <a:r>
              <a:rPr lang="en-GB" sz="700">
                <a:solidFill>
                  <a:schemeClr val="dk2"/>
                </a:solidFill>
              </a:rPr>
              <a:t>(days) </a:t>
            </a:r>
            <a:r>
              <a:rPr lang="en-GB" sz="1000">
                <a:solidFill>
                  <a:schemeClr val="dk2"/>
                </a:solidFill>
              </a:rPr>
              <a:t>, intensity </a:t>
            </a:r>
            <a:r>
              <a:rPr lang="en-GB" sz="700">
                <a:solidFill>
                  <a:schemeClr val="dk2"/>
                </a:solidFill>
              </a:rPr>
              <a:t>(T° &gt; treshshold)</a:t>
            </a:r>
            <a:r>
              <a:rPr lang="en-GB" sz="1000">
                <a:solidFill>
                  <a:schemeClr val="dk2"/>
                </a:solidFill>
              </a:rPr>
              <a:t>, seasonal precocity</a:t>
            </a:r>
            <a:r>
              <a:rPr lang="en-GB" sz="700">
                <a:solidFill>
                  <a:schemeClr val="dk2"/>
                </a:solidFill>
              </a:rPr>
              <a:t> ( jd timing)</a:t>
            </a:r>
            <a:r>
              <a:rPr lang="en-GB" sz="1000">
                <a:solidFill>
                  <a:schemeClr val="dk2"/>
                </a:solidFill>
              </a:rPr>
              <a:t> and spatial extent.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2799000" y="3715325"/>
            <a:ext cx="60333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* D’Ippoliti et(2010) Environ Health. "The impact of heat waves on mortality in 9 European cities: results from the EuroHEAT project."</a:t>
            </a:r>
          </a:p>
        </p:txBody>
      </p:sp>
      <p:pic>
        <p:nvPicPr>
          <p:cNvPr descr="A thermometer shows hight temperature during a heatwave on the beach.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0" y="1800125"/>
            <a:ext cx="2549925" cy="2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380550" y="4330450"/>
            <a:ext cx="1887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700"/>
              <a:t>Image from: </a:t>
            </a:r>
            <a:r>
              <a:rPr lang="en-GB" sz="700"/>
              <a:t>https://www.er24.co.za/blog/heat-wave-be-cautious/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5" y="199625"/>
            <a:ext cx="914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/>
              <a:t>Heat wave 2015 in Italy </a:t>
            </a:r>
          </a:p>
        </p:txBody>
      </p:sp>
      <p:pic>
        <p:nvPicPr>
          <p:cNvPr descr="EUROPE_weekly_tempAnom" id="99" name="Shape 99" title="EUROPE_weekly_tempAno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75" y="1259900"/>
            <a:ext cx="4143475" cy="321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mega_wind_heatwave" id="100" name="Shape 100" title="omega_wind_heatwav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2000" y="2880625"/>
            <a:ext cx="2423824" cy="185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5044225" y="815425"/>
            <a:ext cx="37212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Five </a:t>
            </a:r>
            <a:r>
              <a:rPr lang="en-GB">
                <a:solidFill>
                  <a:schemeClr val="dk1"/>
                </a:solidFill>
              </a:rPr>
              <a:t>main </a:t>
            </a:r>
            <a:r>
              <a:rPr lang="en-GB"/>
              <a:t>heatwaves episodes have </a:t>
            </a:r>
            <a:r>
              <a:rPr lang="en-GB"/>
              <a:t>occurred</a:t>
            </a:r>
            <a:r>
              <a:rPr lang="en-GB"/>
              <a:t> in Italy during summer 2015. The main one hits in July maintaining a persistent character for 1 months in reason to a </a:t>
            </a:r>
            <a:r>
              <a:rPr lang="en-GB"/>
              <a:t>atmospheric</a:t>
            </a:r>
            <a:r>
              <a:rPr lang="en-GB"/>
              <a:t> blocking ( “omega block”). North Thyrrenic regions are the most impacted in July. The agust’s episode have involved the southern eastern areas ( mainly Apulia and Calabria).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990525" y="4683325"/>
            <a:ext cx="55062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900"/>
              <a:t>Web reference https://www.climate.gov/news-features/event-tracker/summer-heat-wave-arrives-europe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0" y="445025"/>
            <a:ext cx="9144000" cy="4791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Performing crowd-sensing by Twitter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672150" y="1083650"/>
            <a:ext cx="3588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Who feed information in          ?</a:t>
            </a:r>
            <a:r>
              <a:rPr lang="en-GB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GB" sz="1200"/>
              <a:t>								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4855850" y="2047525"/>
            <a:ext cx="34815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-GB" sz="1000">
                <a:solidFill>
                  <a:schemeClr val="dk2"/>
                </a:solidFill>
              </a:rPr>
              <a:t>Citizen, Institution, Institutional Public Services, Business Companies, Community - NGO organization, Media,Conversational Bots and Sensors Bots. 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6229125" y="1552775"/>
            <a:ext cx="2399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>
                <a:solidFill>
                  <a:srgbClr val="FF9900"/>
                </a:solidFill>
              </a:rPr>
              <a:t>Many and various</a:t>
            </a:r>
          </a:p>
        </p:txBody>
      </p:sp>
      <p:pic>
        <p:nvPicPr>
          <p:cNvPr descr="twitter-2.png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575" y="1093102"/>
            <a:ext cx="553799" cy="5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225437" y="998975"/>
            <a:ext cx="41103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On-line multilanguage platform for social-networking and microblogging.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Twitter data perform significant crowd-sensing.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talian top twitter accounts"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00" y="2175900"/>
            <a:ext cx="3378550" cy="291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225450" y="1702800"/>
            <a:ext cx="3810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FF0000"/>
                </a:solidFill>
              </a:rPr>
              <a:t>6.4 </a:t>
            </a:r>
            <a:r>
              <a:rPr lang="en-GB" sz="1800">
                <a:solidFill>
                  <a:srgbClr val="FF0000"/>
                </a:solidFill>
              </a:rPr>
              <a:t>million</a:t>
            </a:r>
            <a:r>
              <a:rPr lang="en-GB"/>
              <a:t> of active users in Italy (2015)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730400" y="3691475"/>
            <a:ext cx="41979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 sz="1200"/>
              <a:t>RTW_TW</a:t>
            </a:r>
            <a:r>
              <a:rPr lang="en-GB" sz="1200"/>
              <a:t>: N° of tweets &amp; retweets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RTW</a:t>
            </a:r>
            <a:r>
              <a:rPr lang="en-GB" sz="1200">
                <a:solidFill>
                  <a:schemeClr val="dk1"/>
                </a:solidFill>
              </a:rPr>
              <a:t>: N° of tweets &amp; retweets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-GB" sz="1200">
                <a:solidFill>
                  <a:schemeClr val="dk1"/>
                </a:solidFill>
              </a:rPr>
              <a:t>TW</a:t>
            </a:r>
            <a:r>
              <a:rPr lang="en-GB" sz="1200">
                <a:solidFill>
                  <a:schemeClr val="dk1"/>
                </a:solidFill>
              </a:rPr>
              <a:t>: N of native tweets &amp; retweets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-GB" sz="1200">
                <a:solidFill>
                  <a:schemeClr val="dk1"/>
                </a:solidFill>
              </a:rPr>
              <a:t>U_native_users</a:t>
            </a:r>
            <a:r>
              <a:rPr lang="en-GB" sz="1200">
                <a:solidFill>
                  <a:schemeClr val="dk1"/>
                </a:solidFill>
              </a:rPr>
              <a:t>: N° of native TW authors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-GB" sz="1200">
                <a:solidFill>
                  <a:schemeClr val="dk1"/>
                </a:solidFill>
              </a:rPr>
              <a:t>U_full_user</a:t>
            </a:r>
            <a:r>
              <a:rPr lang="en-GB" sz="1200">
                <a:solidFill>
                  <a:schemeClr val="dk1"/>
                </a:solidFill>
              </a:rPr>
              <a:t>: N° authors of TW &amp; RTW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-GB" sz="1200">
                <a:solidFill>
                  <a:schemeClr val="dk1"/>
                </a:solidFill>
              </a:rPr>
              <a:t>U_unique_hashtag</a:t>
            </a:r>
            <a:r>
              <a:rPr lang="en-GB" sz="1200">
                <a:solidFill>
                  <a:schemeClr val="dk1"/>
                </a:solidFill>
              </a:rPr>
              <a:t>: N° of hash-TAG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 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5158325" y="2948400"/>
            <a:ext cx="3810900" cy="47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Daily activity common metrics</a:t>
            </a:r>
          </a:p>
        </p:txBody>
      </p:sp>
      <p:pic>
        <p:nvPicPr>
          <p:cNvPr descr="twitter-2.pn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525" y="2911052"/>
            <a:ext cx="553799" cy="55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Twitter Vigilance DISIT Platform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ash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00" y="1236146"/>
            <a:ext cx="4543675" cy="220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nnel_caldo.png"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2275"/>
            <a:ext cx="9144000" cy="9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5050775" y="1157725"/>
            <a:ext cx="36543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Twitter VIgilance platform is an </a:t>
            </a:r>
            <a:r>
              <a:rPr lang="en-GB"/>
              <a:t>environment developed by DISIT University of Florence that: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-GB" sz="1100"/>
              <a:t>Manage multiple queries in  twitter API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-GB" sz="1100"/>
              <a:t>Store the data of messages collected by user defined queries -&gt; channel</a:t>
            </a:r>
          </a:p>
          <a:p>
            <a:pPr indent="-298450" lvl="0" marL="457200">
              <a:spcBef>
                <a:spcPts val="0"/>
              </a:spcBef>
              <a:buSzPct val="100000"/>
              <a:buChar char="●"/>
            </a:pPr>
            <a:r>
              <a:rPr lang="en-GB" sz="1100"/>
              <a:t>It is a dashboard able to visualize data collecting process &amp; analytics of twitter metrics of channel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1437775" y="3598625"/>
            <a:ext cx="20724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http://www.disit.org/tv/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/>
        </p:nvSpPr>
        <p:spPr>
          <a:xfrm>
            <a:off x="5256200" y="3101050"/>
            <a:ext cx="315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Social media data: Channel “CALDO” 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4775500" y="3555837"/>
            <a:ext cx="43149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000" u="sng">
                <a:solidFill>
                  <a:schemeClr val="hlink"/>
                </a:solidFill>
                <a:hlinkClick r:id="rId6"/>
              </a:rPr>
              <a:t>http://www.disit.org/tv/index.php?p=chart_singlechannel&amp;canale=CALDO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0" y="445025"/>
            <a:ext cx="9144000" cy="482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Location considered : workflow weather for twitter data.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818000" y="1117949"/>
            <a:ext cx="4010700" cy="188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-GB" sz="1100"/>
              <a:t>GSOD [1] daily weather data for 21 italian location are acquired corresponding to main city for each region. 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-GB" sz="1100"/>
              <a:t>Daily Max T° Apparent are assessed by using Steadman [2] approach</a:t>
            </a:r>
            <a:r>
              <a:rPr lang="en-GB" sz="1100"/>
              <a:t>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-GB" sz="1100"/>
              <a:t>Daily normals &amp; quantile (1981-2010) are performed for Tmin and Tmax by using 31-day window for JD.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-GB" sz="1100"/>
              <a:t>Critical days and Heatwave days are calculated for the period ( 2015-05-15 / 2015-05-15). N=124.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-GB" sz="1100"/>
              <a:t>Statistics for each region are calculated.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00" y="1164975"/>
            <a:ext cx="4304049" cy="37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4639925" y="4408700"/>
            <a:ext cx="4146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-GB" sz="900">
                <a:solidFill>
                  <a:schemeClr val="dk1"/>
                </a:solidFill>
              </a:rPr>
              <a:t>[</a:t>
            </a:r>
            <a:r>
              <a:rPr lang="en-GB" sz="800">
                <a:solidFill>
                  <a:schemeClr val="dk1"/>
                </a:solidFill>
              </a:rPr>
              <a:t>1] https://data.noaa.gov/dataset/global-surface-summary-of-the-day-gsod</a:t>
            </a:r>
          </a:p>
          <a:p>
            <a:pPr lvl="0">
              <a:spcBef>
                <a:spcPts val="0"/>
              </a:spcBef>
              <a:buNone/>
            </a:pPr>
            <a:r>
              <a:rPr lang="en-GB" sz="800">
                <a:solidFill>
                  <a:schemeClr val="dk1"/>
                </a:solidFill>
              </a:rPr>
              <a:t>[2] Steadman, R.G. 1984. A universal expression of apparent temperature. J. Appl. Meteor. </a:t>
            </a:r>
            <a:r>
              <a:rPr b="1" lang="en-GB" sz="800">
                <a:solidFill>
                  <a:schemeClr val="dk1"/>
                </a:solidFill>
              </a:rPr>
              <a:t>23</a:t>
            </a:r>
            <a:r>
              <a:rPr lang="en-GB" sz="800">
                <a:solidFill>
                  <a:schemeClr val="dk1"/>
                </a:solidFill>
              </a:rPr>
              <a:t>, 1674-87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pic>
        <p:nvPicPr>
          <p:cNvPr descr="national-oceanic-and-atmospheric-administration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7225" y="4341800"/>
            <a:ext cx="549299" cy="5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4980600" y="3049600"/>
            <a:ext cx="3882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Climatic </a:t>
            </a:r>
            <a:r>
              <a:rPr lang="en-GB">
                <a:solidFill>
                  <a:srgbClr val="FF0000"/>
                </a:solidFill>
              </a:rPr>
              <a:t>analysis</a:t>
            </a:r>
            <a:r>
              <a:rPr lang="en-GB">
                <a:solidFill>
                  <a:srgbClr val="FF0000"/>
                </a:solidFill>
              </a:rPr>
              <a:t> are carried out to link outcomes with social media data for the period investigated </a:t>
            </a:r>
            <a:r>
              <a:rPr lang="en-GB">
                <a:solidFill>
                  <a:srgbClr val="FF0000"/>
                </a:solidFill>
              </a:rPr>
              <a:t>(15 May to 15 September)</a:t>
            </a:r>
            <a:r>
              <a:rPr lang="en-GB">
                <a:solidFill>
                  <a:srgbClr val="FF0000"/>
                </a:solidFill>
              </a:rPr>
              <a:t>.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Main city are considered as representative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F0000"/>
                </a:solidFill>
              </a:rPr>
              <a:t>of own region.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0" y="221900"/>
            <a:ext cx="9144000" cy="482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Channel “caldo” data and geo-extraction of local twitter streams.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able_streams.pn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4" y="912850"/>
            <a:ext cx="5743500" cy="35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idx="1" type="body"/>
          </p:nvPr>
        </p:nvSpPr>
        <p:spPr>
          <a:xfrm>
            <a:off x="5887775" y="912850"/>
            <a:ext cx="3125400" cy="40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-GB" sz="1100"/>
              <a:t>Original Twitter Channel “Caldo” are filtered matching message containing the heat related words </a:t>
            </a:r>
            <a:r>
              <a:rPr lang="en-GB" sz="900">
                <a:solidFill>
                  <a:srgbClr val="FF0000"/>
                </a:solidFill>
              </a:rPr>
              <a:t>["caldo","afa","canicola","sudore","caldissimo","torrido","record","allarme","emergenza","bollino","bere","anziani","sete","umidità","sudore","anticiclone","disagio","canicola","caronte","umido","flegetonte","sudo","sudato"] . </a:t>
            </a:r>
            <a:r>
              <a:rPr lang="en-GB" sz="1100"/>
              <a:t>FIltered Channel “Caldo” is indicated in table as “Italia”.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-GB" sz="1100"/>
              <a:t>Local streams are originated by a further geographical key-term filtering by the using terms linked to location considered                                              </a:t>
            </a:r>
            <a:r>
              <a:rPr lang="en-GB" sz="1000">
                <a:solidFill>
                  <a:srgbClr val="4A86E8"/>
                </a:solidFill>
              </a:rPr>
              <a:t> [ “city name”,”region name”]</a:t>
            </a:r>
            <a:r>
              <a:rPr lang="en-GB" sz="1100"/>
              <a:t>. 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-GB" sz="1100"/>
              <a:t>For each tweets collection the daily metrics of activity is calculated.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-GB" sz="1100"/>
              <a:t>Daily data are merged with the respective local weather data.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